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77" r:id="rId5"/>
    <p:sldId id="260" r:id="rId6"/>
    <p:sldId id="272" r:id="rId7"/>
    <p:sldId id="268" r:id="rId8"/>
    <p:sldId id="274" r:id="rId9"/>
    <p:sldId id="276" r:id="rId10"/>
    <p:sldId id="279" r:id="rId11"/>
    <p:sldId id="280" r:id="rId12"/>
    <p:sldId id="281" r:id="rId13"/>
    <p:sldId id="286" r:id="rId14"/>
    <p:sldId id="290" r:id="rId15"/>
    <p:sldId id="282" r:id="rId16"/>
    <p:sldId id="283" r:id="rId17"/>
    <p:sldId id="287" r:id="rId18"/>
    <p:sldId id="284" r:id="rId19"/>
    <p:sldId id="289" r:id="rId20"/>
    <p:sldId id="285" r:id="rId21"/>
    <p:sldId id="288" r:id="rId22"/>
    <p:sldId id="258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F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5538" autoAdjust="0"/>
  </p:normalViewPr>
  <p:slideViewPr>
    <p:cSldViewPr>
      <p:cViewPr varScale="1">
        <p:scale>
          <a:sx n="109" d="100"/>
          <a:sy n="109" d="100"/>
        </p:scale>
        <p:origin x="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broj objava</a:t>
            </a:r>
            <a:r>
              <a:rPr lang="hr-HR" sz="1200"/>
              <a:t> po mjesecima</a:t>
            </a:r>
            <a:endParaRPr lang="en-US" sz="1200"/>
          </a:p>
        </c:rich>
      </c:tx>
      <c:layout>
        <c:manualLayout>
          <c:xMode val="edge"/>
          <c:yMode val="edge"/>
          <c:x val="0.33137913876934622"/>
          <c:y val="2.3490909449634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'objave po mjesecima'!$I$26</c:f>
              <c:strCache>
                <c:ptCount val="1"/>
                <c:pt idx="0">
                  <c:v>broj objava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'objave po mjesecima'!$H$27:$H$38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'objave po mjesecima'!$I$27:$I$38</c:f>
              <c:numCache>
                <c:formatCode>General</c:formatCode>
                <c:ptCount val="12"/>
                <c:pt idx="0">
                  <c:v>127</c:v>
                </c:pt>
                <c:pt idx="1">
                  <c:v>168</c:v>
                </c:pt>
                <c:pt idx="2">
                  <c:v>133</c:v>
                </c:pt>
                <c:pt idx="3">
                  <c:v>161</c:v>
                </c:pt>
                <c:pt idx="4">
                  <c:v>139</c:v>
                </c:pt>
                <c:pt idx="5">
                  <c:v>192</c:v>
                </c:pt>
                <c:pt idx="6">
                  <c:v>153</c:v>
                </c:pt>
                <c:pt idx="7">
                  <c:v>98</c:v>
                </c:pt>
                <c:pt idx="8">
                  <c:v>264</c:v>
                </c:pt>
                <c:pt idx="9">
                  <c:v>132</c:v>
                </c:pt>
                <c:pt idx="10">
                  <c:v>97</c:v>
                </c:pt>
                <c:pt idx="1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D-483C-B332-07B9D835B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035357648"/>
        <c:axId val="1035364720"/>
      </c:barChart>
      <c:catAx>
        <c:axId val="10353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64720"/>
        <c:crosses val="autoZero"/>
        <c:auto val="1"/>
        <c:lblAlgn val="ctr"/>
        <c:lblOffset val="100"/>
        <c:noMultiLvlLbl val="0"/>
      </c:catAx>
      <c:valAx>
        <c:axId val="103536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Vrsta medija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'vrsta medija'!$E$5</c:f>
              <c:strCache>
                <c:ptCount val="1"/>
                <c:pt idx="0">
                  <c:v>Broj objava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B2-446B-A63B-010BD1E48B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B2-446B-A63B-010BD1E48B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'vrsta medija'!$D$6:$D$7</c:f>
              <c:strCache>
                <c:ptCount val="2"/>
                <c:pt idx="0">
                  <c:v>Internetski portali - 1252</c:v>
                </c:pt>
                <c:pt idx="1">
                  <c:v>Tiskani mediji - 506</c:v>
                </c:pt>
              </c:strCache>
            </c:strRef>
          </c:cat>
          <c:val>
            <c:numRef>
              <c:f>'vrsta medija'!$E$6:$E$7</c:f>
              <c:numCache>
                <c:formatCode>General</c:formatCode>
                <c:ptCount val="2"/>
                <c:pt idx="0">
                  <c:v>1252</c:v>
                </c:pt>
                <c:pt idx="1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B2-446B-A63B-010BD1E48B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02377860096001"/>
          <c:y val="0.40754093210767633"/>
          <c:w val="0.38546069520698145"/>
          <c:h val="0.305952182090016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Mediji koji su najviše objavljivali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mediji!$D$1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mediji!$C$2:$C$13</c:f>
              <c:strCache>
                <c:ptCount val="12"/>
                <c:pt idx="0">
                  <c:v>www.zagorje.com</c:v>
                </c:pt>
                <c:pt idx="1">
                  <c:v>www.zagorje-international.hr</c:v>
                </c:pt>
                <c:pt idx="2">
                  <c:v>Zagorski list</c:v>
                </c:pt>
                <c:pt idx="3">
                  <c:v>www.sjever.hr</c:v>
                </c:pt>
                <c:pt idx="4">
                  <c:v>Kajkavske kronike</c:v>
                </c:pt>
                <c:pt idx="5">
                  <c:v>Glas Zagorja</c:v>
                </c:pt>
                <c:pt idx="6">
                  <c:v>Sjever.hr</c:v>
                </c:pt>
                <c:pt idx="7">
                  <c:v>www.vecernji.hr</c:v>
                </c:pt>
                <c:pt idx="8">
                  <c:v>Večernji list</c:v>
                </c:pt>
                <c:pt idx="9">
                  <c:v>www.glasistre.hr</c:v>
                </c:pt>
                <c:pt idx="10">
                  <c:v>www.tportal.hr</c:v>
                </c:pt>
                <c:pt idx="11">
                  <c:v>www.kaj.hr</c:v>
                </c:pt>
              </c:strCache>
            </c:strRef>
          </c:cat>
          <c:val>
            <c:numRef>
              <c:f>mediji!$D$2:$D$13</c:f>
              <c:numCache>
                <c:formatCode>General</c:formatCode>
                <c:ptCount val="12"/>
                <c:pt idx="0">
                  <c:v>237</c:v>
                </c:pt>
                <c:pt idx="1">
                  <c:v>203</c:v>
                </c:pt>
                <c:pt idx="2">
                  <c:v>134</c:v>
                </c:pt>
                <c:pt idx="3">
                  <c:v>93</c:v>
                </c:pt>
                <c:pt idx="4">
                  <c:v>74</c:v>
                </c:pt>
                <c:pt idx="5">
                  <c:v>62</c:v>
                </c:pt>
                <c:pt idx="6">
                  <c:v>38</c:v>
                </c:pt>
                <c:pt idx="7">
                  <c:v>33</c:v>
                </c:pt>
                <c:pt idx="8">
                  <c:v>24</c:v>
                </c:pt>
                <c:pt idx="9">
                  <c:v>22</c:v>
                </c:pt>
                <c:pt idx="10">
                  <c:v>22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3-4F2A-BD39-F972BDD23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2563536"/>
        <c:axId val="942559792"/>
      </c:barChart>
      <c:catAx>
        <c:axId val="942563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559792"/>
        <c:crosses val="autoZero"/>
        <c:auto val="1"/>
        <c:lblAlgn val="ctr"/>
        <c:lblOffset val="100"/>
        <c:noMultiLvlLbl val="0"/>
      </c:catAx>
      <c:valAx>
        <c:axId val="9425597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5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mediji!$D$1</c:f>
              <c:strCache>
                <c:ptCount val="1"/>
                <c:pt idx="0">
                  <c:v>broj objava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mediji!$C$2:$C$13</c:f>
              <c:strCache>
                <c:ptCount val="12"/>
                <c:pt idx="0">
                  <c:v>zagorje.com</c:v>
                </c:pt>
                <c:pt idx="1">
                  <c:v>zagorje-international.hr</c:v>
                </c:pt>
                <c:pt idx="2">
                  <c:v>Zagorski list</c:v>
                </c:pt>
                <c:pt idx="3">
                  <c:v>sjever.hr</c:v>
                </c:pt>
                <c:pt idx="4">
                  <c:v>Kajkavske kronike</c:v>
                </c:pt>
                <c:pt idx="5">
                  <c:v>Glas Zagorja</c:v>
                </c:pt>
                <c:pt idx="6">
                  <c:v>Sjever.hr</c:v>
                </c:pt>
                <c:pt idx="7">
                  <c:v>vecernji.hr</c:v>
                </c:pt>
                <c:pt idx="8">
                  <c:v>Večernji list</c:v>
                </c:pt>
                <c:pt idx="9">
                  <c:v>glasistre.hr</c:v>
                </c:pt>
                <c:pt idx="10">
                  <c:v>tportal.hr</c:v>
                </c:pt>
                <c:pt idx="11">
                  <c:v>kaj.hr</c:v>
                </c:pt>
              </c:strCache>
            </c:strRef>
          </c:cat>
          <c:val>
            <c:numRef>
              <c:f>mediji!$D$2:$D$13</c:f>
              <c:numCache>
                <c:formatCode>General</c:formatCode>
                <c:ptCount val="12"/>
                <c:pt idx="0">
                  <c:v>237</c:v>
                </c:pt>
                <c:pt idx="1">
                  <c:v>203</c:v>
                </c:pt>
                <c:pt idx="2">
                  <c:v>134</c:v>
                </c:pt>
                <c:pt idx="3">
                  <c:v>93</c:v>
                </c:pt>
                <c:pt idx="4">
                  <c:v>74</c:v>
                </c:pt>
                <c:pt idx="5">
                  <c:v>62</c:v>
                </c:pt>
                <c:pt idx="6">
                  <c:v>38</c:v>
                </c:pt>
                <c:pt idx="7">
                  <c:v>33</c:v>
                </c:pt>
                <c:pt idx="8">
                  <c:v>24</c:v>
                </c:pt>
                <c:pt idx="9">
                  <c:v>22</c:v>
                </c:pt>
                <c:pt idx="10">
                  <c:v>22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F-4EB4-AC13-1AC97DD35300}"/>
            </c:ext>
          </c:extLst>
        </c:ser>
        <c:ser>
          <c:idx val="1"/>
          <c:order val="1"/>
          <c:tx>
            <c:strRef>
              <c:f>mediji!$E$1</c:f>
              <c:strCache>
                <c:ptCount val="1"/>
                <c:pt idx="0">
                  <c:v>doseg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F-4EB4-AC13-1AC97DD3530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6F-4EB4-AC13-1AC97DD3530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F-4EB4-AC13-1AC97DD35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mediji!$C$2:$C$13</c:f>
              <c:strCache>
                <c:ptCount val="12"/>
                <c:pt idx="0">
                  <c:v>zagorje.com</c:v>
                </c:pt>
                <c:pt idx="1">
                  <c:v>zagorje-international.hr</c:v>
                </c:pt>
                <c:pt idx="2">
                  <c:v>Zagorski list</c:v>
                </c:pt>
                <c:pt idx="3">
                  <c:v>sjever.hr</c:v>
                </c:pt>
                <c:pt idx="4">
                  <c:v>Kajkavske kronike</c:v>
                </c:pt>
                <c:pt idx="5">
                  <c:v>Glas Zagorja</c:v>
                </c:pt>
                <c:pt idx="6">
                  <c:v>Sjever.hr</c:v>
                </c:pt>
                <c:pt idx="7">
                  <c:v>vecernji.hr</c:v>
                </c:pt>
                <c:pt idx="8">
                  <c:v>Večernji list</c:v>
                </c:pt>
                <c:pt idx="9">
                  <c:v>glasistre.hr</c:v>
                </c:pt>
                <c:pt idx="10">
                  <c:v>tportal.hr</c:v>
                </c:pt>
                <c:pt idx="11">
                  <c:v>kaj.hr</c:v>
                </c:pt>
              </c:strCache>
            </c:strRef>
          </c:cat>
          <c:val>
            <c:numRef>
              <c:f>mediji!$E$2:$E$13</c:f>
              <c:numCache>
                <c:formatCode>General</c:formatCode>
                <c:ptCount val="12"/>
                <c:pt idx="0">
                  <c:v>171000</c:v>
                </c:pt>
                <c:pt idx="1">
                  <c:v>66700</c:v>
                </c:pt>
                <c:pt idx="2">
                  <c:v>3176</c:v>
                </c:pt>
                <c:pt idx="3">
                  <c:v>25200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3000000</c:v>
                </c:pt>
                <c:pt idx="8">
                  <c:v>317244</c:v>
                </c:pt>
                <c:pt idx="9">
                  <c:v>830000</c:v>
                </c:pt>
                <c:pt idx="10">
                  <c:v>2410000</c:v>
                </c:pt>
                <c:pt idx="11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6F-4EB4-AC13-1AC97DD35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48208"/>
        <c:axId val="431464864"/>
      </c:barChart>
      <c:catAx>
        <c:axId val="31874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64864"/>
        <c:crosses val="autoZero"/>
        <c:auto val="1"/>
        <c:lblAlgn val="ctr"/>
        <c:lblOffset val="100"/>
        <c:noMultiLvlLbl val="0"/>
      </c:catAx>
      <c:valAx>
        <c:axId val="431464864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748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kv!$E$213</c:f>
              <c:strCache>
                <c:ptCount val="1"/>
                <c:pt idx="0">
                  <c:v>Komercijalna vrijednost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kv!$D$214:$D$215</c:f>
              <c:strCache>
                <c:ptCount val="2"/>
                <c:pt idx="0">
                  <c:v>Tiskani mediji</c:v>
                </c:pt>
                <c:pt idx="1">
                  <c:v>Internetski portali</c:v>
                </c:pt>
              </c:strCache>
            </c:strRef>
          </c:cat>
          <c:val>
            <c:numRef>
              <c:f>kv!$E$214:$E$215</c:f>
              <c:numCache>
                <c:formatCode>#,##0.00\ [$€-1]</c:formatCode>
                <c:ptCount val="2"/>
                <c:pt idx="0">
                  <c:v>530148</c:v>
                </c:pt>
                <c:pt idx="1">
                  <c:v>344694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C-40D9-AF1E-6F1CAAABB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426847"/>
        <c:axId val="1850416031"/>
      </c:barChart>
      <c:catAx>
        <c:axId val="185042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416031"/>
        <c:crosses val="autoZero"/>
        <c:auto val="1"/>
        <c:lblAlgn val="ctr"/>
        <c:lblOffset val="100"/>
        <c:noMultiLvlLbl val="0"/>
      </c:catAx>
      <c:valAx>
        <c:axId val="185041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[$€-1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42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Sheet6!$G$10</c:f>
              <c:strCache>
                <c:ptCount val="1"/>
                <c:pt idx="0">
                  <c:v>Broj objava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Sheet6!$F$11:$F$15</c:f>
              <c:strCache>
                <c:ptCount val="5"/>
                <c:pt idx="0">
                  <c:v>Dvor Veliki Tabor</c:v>
                </c:pt>
                <c:pt idx="1">
                  <c:v>Galerija Antuna Augustunčića</c:v>
                </c:pt>
                <c:pt idx="2">
                  <c:v>Muzej krapinskih neandertalaca</c:v>
                </c:pt>
                <c:pt idx="3">
                  <c:v>Muzej seljačkih buna</c:v>
                </c:pt>
                <c:pt idx="4">
                  <c:v>Muzej "Staro selo" Kumrovec</c:v>
                </c:pt>
              </c:strCache>
            </c:strRef>
          </c:cat>
          <c:val>
            <c:numRef>
              <c:f>Sheet6!$G$11:$G$15</c:f>
              <c:numCache>
                <c:formatCode>General</c:formatCode>
                <c:ptCount val="5"/>
                <c:pt idx="0">
                  <c:v>509</c:v>
                </c:pt>
                <c:pt idx="1">
                  <c:v>154</c:v>
                </c:pt>
                <c:pt idx="2">
                  <c:v>452</c:v>
                </c:pt>
                <c:pt idx="3">
                  <c:v>353</c:v>
                </c:pt>
                <c:pt idx="4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3-41A3-B4E3-3BA2D87FF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844656"/>
        <c:axId val="1131866704"/>
      </c:barChart>
      <c:catAx>
        <c:axId val="113184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866704"/>
        <c:crosses val="autoZero"/>
        <c:auto val="1"/>
        <c:lblAlgn val="ctr"/>
        <c:lblOffset val="100"/>
        <c:noMultiLvlLbl val="0"/>
      </c:catAx>
      <c:valAx>
        <c:axId val="1131866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84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Sheet6!$G$22</c:f>
              <c:strCache>
                <c:ptCount val="1"/>
                <c:pt idx="0">
                  <c:v>Komercijalna vrijednost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Sheet6!$F$23:$F$27</c:f>
              <c:strCache>
                <c:ptCount val="5"/>
                <c:pt idx="0">
                  <c:v>Dvor Veliki Tabor</c:v>
                </c:pt>
                <c:pt idx="1">
                  <c:v>Galerija Antuna Augustunčića</c:v>
                </c:pt>
                <c:pt idx="2">
                  <c:v>Muzej krapinskih neandertalaca</c:v>
                </c:pt>
                <c:pt idx="3">
                  <c:v>Muzej seljačkih buna</c:v>
                </c:pt>
                <c:pt idx="4">
                  <c:v>Muzej "Staro selo" Kumrovec</c:v>
                </c:pt>
              </c:strCache>
            </c:strRef>
          </c:cat>
          <c:val>
            <c:numRef>
              <c:f>Sheet6!$G$23:$G$27</c:f>
              <c:numCache>
                <c:formatCode>#,##0.00\ [$€-1]</c:formatCode>
                <c:ptCount val="5"/>
                <c:pt idx="0">
                  <c:v>290033</c:v>
                </c:pt>
                <c:pt idx="1">
                  <c:v>115568</c:v>
                </c:pt>
                <c:pt idx="2">
                  <c:v>232353</c:v>
                </c:pt>
                <c:pt idx="3">
                  <c:v>166766</c:v>
                </c:pt>
                <c:pt idx="4">
                  <c:v>103756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0-4D56-9DE1-F635C305D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1026027408"/>
        <c:axId val="1026030736"/>
      </c:barChart>
      <c:catAx>
        <c:axId val="102602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30736"/>
        <c:crosses val="autoZero"/>
        <c:auto val="1"/>
        <c:lblAlgn val="ctr"/>
        <c:lblOffset val="100"/>
        <c:noMultiLvlLbl val="0"/>
      </c:catAx>
      <c:valAx>
        <c:axId val="1026030736"/>
        <c:scaling>
          <c:orientation val="minMax"/>
          <c:max val="300000"/>
          <c:min val="0"/>
        </c:scaling>
        <c:delete val="0"/>
        <c:axPos val="l"/>
        <c:numFmt formatCode="#,##0.00\ [$€-1]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274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F86572-6DAC-468B-882E-EE75F74823E0}" type="datetimeFigureOut">
              <a:rPr lang="hr-HR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DDF98-9D88-4836-A617-CA5CE943B1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17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4639B4-1D1B-43EE-A81D-DE53841521F5}" type="datetimeFigureOut">
              <a:rPr lang="hr-HR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E5A81-90E6-4B33-8B75-4CC6683E33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8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B533B-BB15-4F12-8C2C-326666B472E2}" type="slidenum">
              <a:rPr lang="hr-HR" altLang="sr-Latn-R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28D0F-5B35-4FE1-8FAF-A892705D9220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B98FD-08D4-437D-9A0F-6284504964B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7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9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40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2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349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00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354C3-E756-4A24-BD4D-A67C02D6F5B3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6F8C5-516C-40C3-B52B-71AFD42B58D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54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59AD4-79B3-4FDD-9F54-0CC981B91F6B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9AD60-0F6F-43A2-8ABC-4E8B101085E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67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C06C5-9374-44E3-BB63-7BA2644F7994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83557-8477-462C-A042-E05E2927AA8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5A80-4A8E-4D9A-8FA1-70DDEEB2231B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AD3E4-C73B-47BD-B077-4F1B23ACC3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4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2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2C57F-25D3-4BA6-908C-8F4B188CD937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6E880-7223-4600-80E1-2A711B8D0E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5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3DD7-56F0-4BF6-A86E-8C527539DCA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66F9-B6C0-4041-B440-21674C8BCE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81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BB8C3-B7B3-43A1-ACAE-778A2AE61167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62CAF-5345-445C-8686-DB945968288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8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1D849-3E49-4D23-B97E-559315C27BA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481-28CD-4056-ADA3-ADA7D3E1A36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9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8.1.2024.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7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lipping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.pressclip.hr/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hyperlink" Target="mailto:analize@pressclip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company/press-clipping-d-o-o-?trk=top_nav_home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hyperlink" Target="https://www.facebook.com/pages/Press-clipping-doo/192703977439561?ref=hl" TargetMode="Externa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03648" y="3654069"/>
            <a:ext cx="5898554" cy="100811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Muzeji Hrvatskog zagorja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 godina</a:t>
            </a:r>
          </a:p>
          <a:p>
            <a:endParaRPr lang="hr-HR" altLang="sr-Latn-RS" dirty="0">
              <a:solidFill>
                <a:schemeClr val="tx1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93296"/>
            <a:ext cx="1187921" cy="4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1E115-6D44-4BBC-91C2-00D58420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268760"/>
            <a:ext cx="35718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5D87B-F080-40DE-916A-199488C777E7}"/>
              </a:ext>
            </a:extLst>
          </p:cNvPr>
          <p:cNvSpPr txBox="1"/>
          <p:nvPr/>
        </p:nvSpPr>
        <p:spPr>
          <a:xfrm>
            <a:off x="107504" y="1166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portali nastavak: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1872C7-FD59-36C8-FF48-2FF29BF34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41758"/>
              </p:ext>
            </p:extLst>
          </p:nvPr>
        </p:nvGraphicFramePr>
        <p:xfrm>
          <a:off x="1043608" y="212141"/>
          <a:ext cx="3406844" cy="64089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4025">
                  <a:extLst>
                    <a:ext uri="{9D8B030D-6E8A-4147-A177-3AD203B41FA5}">
                      <a16:colId xmlns:a16="http://schemas.microsoft.com/office/drawing/2014/main" val="1665844435"/>
                    </a:ext>
                  </a:extLst>
                </a:gridCol>
                <a:gridCol w="802140">
                  <a:extLst>
                    <a:ext uri="{9D8B030D-6E8A-4147-A177-3AD203B41FA5}">
                      <a16:colId xmlns:a16="http://schemas.microsoft.com/office/drawing/2014/main" val="2794568552"/>
                    </a:ext>
                  </a:extLst>
                </a:gridCol>
                <a:gridCol w="1180679">
                  <a:extLst>
                    <a:ext uri="{9D8B030D-6E8A-4147-A177-3AD203B41FA5}">
                      <a16:colId xmlns:a16="http://schemas.microsoft.com/office/drawing/2014/main" val="3054017323"/>
                    </a:ext>
                  </a:extLst>
                </a:gridCol>
              </a:tblGrid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02045318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993946035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958038270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www.dokumentarni.net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840424995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www.drava.info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27529025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www.glas-koncila.hr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664742128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www.glazba.hr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93058098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407902232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www.indirektno.com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018930909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96385537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www.juzni.hr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567053490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www.n1info.com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333076645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www.pressclipping.hr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954611614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261505456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www.radio-mreznica.hr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660131046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772197777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www.sound-report.com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915448406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www.zadarskitjednik.hr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231262190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www.zapad.tv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65997000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www.virovitica.net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213658960"/>
                  </a:ext>
                </a:extLst>
              </a:tr>
              <a:tr h="2103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676695073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982808313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www.dalmacijanews.hr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147161103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730608217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www.radiosamobor.hr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648495463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648919484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085065442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www.karlovacki.hr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5744341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www.poslovni-savjetnik.com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786868606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www.regionalni.com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852230964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www.seebiz.eu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074369222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www.stilueta.net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51603838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www.jatrgovac.com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17866672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www.likaclub.eu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42706517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www.after5.hr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744709002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www.akademija-art.hr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544859635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www.baustela.hr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139883723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www.bjelovar.info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194911842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www.cover.hr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772659607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www.cropc.net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81406078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www.divan.fyi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212410204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www.dubrovnikinsider.hr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63005390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www.ekovjesnik.hr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422890580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www.grabancijas.com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510656927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www.green.hr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432764345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www.hrvatska-danas.com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610147706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127427211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www.kamenjar.com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179087164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www.klikaj.hr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443067024"/>
                  </a:ext>
                </a:extLst>
              </a:tr>
              <a:tr h="1162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www.krenizdravo.dnevnik.hr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2717903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136AD5-2034-8F7B-1F6B-18309A7F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91681"/>
              </p:ext>
            </p:extLst>
          </p:nvPr>
        </p:nvGraphicFramePr>
        <p:xfrm>
          <a:off x="4860032" y="227835"/>
          <a:ext cx="3406843" cy="63932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99137562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42602700"/>
                    </a:ext>
                  </a:extLst>
                </a:gridCol>
                <a:gridCol w="1174595">
                  <a:extLst>
                    <a:ext uri="{9D8B030D-6E8A-4147-A177-3AD203B41FA5}">
                      <a16:colId xmlns:a16="http://schemas.microsoft.com/office/drawing/2014/main" val="1471549047"/>
                    </a:ext>
                  </a:extLst>
                </a:gridCol>
              </a:tblGrid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www.lavoce.hr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835685442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429073797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361431411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www.mega-media.hr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964312556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www.min-kulture.hr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244086068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www.mirovina.hr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02827252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www.mojarijeka.hr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007835677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904726178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www.muralist.hr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85762125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43864001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www.novi-radio.hr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957154903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www.novosti.hr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719492243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www.otok-krk.org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65415287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www.pametni-gradovi.eu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54026969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www.poduzetnik.biz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8802653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www.portalsplita.com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373297790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www.poslovnifm.com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4116144462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www.putnikofer.hr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85484939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www.radio1.hr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78574700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www.radio-banovina.hr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54018724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www.radiolabin.hr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982263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4202707311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www.radio-stubica.hr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464331626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www.rep.hr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39636440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www.ribafish.com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599328813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www.rijeka.hr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15174842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www.sesvete-danas.hr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4248918176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www.sptv.hr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37372150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www.trend.com.hr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559099292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www.vinkulja.hr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418420416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www.vodnjanski.info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708457278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www.volimivanic.info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96852353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www.zgprsten.hr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03456177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145415027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711527200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www.istarski.hr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7880253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95621119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2399657870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53211090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www.brodportal.hr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18322104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www.geek.hr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790798487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www.mob.hr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83684033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www.icv.hr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630020177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www.rijekadanas.com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1437008079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www.5portal.hr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629756228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www.regionalexpress.hr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68412624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www.itnovosti.com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698920794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3902519955"/>
                  </a:ext>
                </a:extLst>
              </a:tr>
              <a:tr h="13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1252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344.694,00 €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1" marR="3961" marT="3961" marB="0" anchor="b"/>
                </a:tc>
                <a:extLst>
                  <a:ext uri="{0D108BD9-81ED-4DB2-BD59-A6C34878D82A}">
                    <a16:rowId xmlns:a16="http://schemas.microsoft.com/office/drawing/2014/main" val="48255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67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3AD6-50C3-42BE-823F-DA6C293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71128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Broj objava za subjekte pregleda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BBB6F1-919B-457F-85E0-A61A528FF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753278"/>
              </p:ext>
            </p:extLst>
          </p:nvPr>
        </p:nvGraphicFramePr>
        <p:xfrm>
          <a:off x="960590" y="1844824"/>
          <a:ext cx="634771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7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65FF-14E4-4F85-9108-A94391C5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16" y="242882"/>
            <a:ext cx="2018185" cy="371128"/>
          </a:xfrm>
        </p:spPr>
        <p:txBody>
          <a:bodyPr>
            <a:normAutofit/>
          </a:bodyPr>
          <a:lstStyle/>
          <a:p>
            <a:r>
              <a:rPr lang="hr-HR" sz="1800" dirty="0"/>
              <a:t>Dvor Veliki Tabor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DB28C-7109-4BE6-9972-32BD8D9840B8}"/>
              </a:ext>
            </a:extLst>
          </p:cNvPr>
          <p:cNvSpPr txBox="1"/>
          <p:nvPr/>
        </p:nvSpPr>
        <p:spPr>
          <a:xfrm>
            <a:off x="827584" y="823704"/>
            <a:ext cx="46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Dvor Veliki Tabor prikupljeno </a:t>
            </a:r>
            <a:r>
              <a:rPr lang="hr-HR" sz="1200" b="1" dirty="0"/>
              <a:t>509 objava </a:t>
            </a:r>
          </a:p>
          <a:p>
            <a:r>
              <a:rPr lang="hr-HR" sz="1200" dirty="0"/>
              <a:t>koje su postigle komercijalnu vrijednost od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290.033,00 €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D774-36A8-4AFC-BF15-0BE7FA00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18" y="428446"/>
            <a:ext cx="1452959" cy="128296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9B35A-2DC8-CCDE-F416-7EC880628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93616"/>
              </p:ext>
            </p:extLst>
          </p:nvPr>
        </p:nvGraphicFramePr>
        <p:xfrm>
          <a:off x="755576" y="1495063"/>
          <a:ext cx="5040559" cy="49412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91164">
                  <a:extLst>
                    <a:ext uri="{9D8B030D-6E8A-4147-A177-3AD203B41FA5}">
                      <a16:colId xmlns:a16="http://schemas.microsoft.com/office/drawing/2014/main" val="1363036771"/>
                    </a:ext>
                  </a:extLst>
                </a:gridCol>
                <a:gridCol w="687349">
                  <a:extLst>
                    <a:ext uri="{9D8B030D-6E8A-4147-A177-3AD203B41FA5}">
                      <a16:colId xmlns:a16="http://schemas.microsoft.com/office/drawing/2014/main" val="3278188846"/>
                    </a:ext>
                  </a:extLst>
                </a:gridCol>
                <a:gridCol w="782973">
                  <a:extLst>
                    <a:ext uri="{9D8B030D-6E8A-4147-A177-3AD203B41FA5}">
                      <a16:colId xmlns:a16="http://schemas.microsoft.com/office/drawing/2014/main" val="1297518438"/>
                    </a:ext>
                  </a:extLst>
                </a:gridCol>
                <a:gridCol w="1279073">
                  <a:extLst>
                    <a:ext uri="{9D8B030D-6E8A-4147-A177-3AD203B41FA5}">
                      <a16:colId xmlns:a16="http://schemas.microsoft.com/office/drawing/2014/main" val="3902189541"/>
                    </a:ext>
                  </a:extLst>
                </a:gridCol>
              </a:tblGrid>
              <a:tr h="111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Tiskani mediji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Površina u cm²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Komercijalna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529930983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Kajkavske kronike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13671,95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31.445,00 €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65049996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5382,46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28.312,00 €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634630078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5603,31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25.943,00 €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638102707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Diplomacy &amp; Commerce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7841,60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20.310,00 €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45122352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13436,7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12.093,00 €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32734648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1497,88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8.283,00 €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54406763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Grazia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1585,58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7.484,00 €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240134040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Motorevija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2254,08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5.162,00 €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4084467939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2353,28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79908599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2330,57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84894926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1579,63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2.638,00 €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4030679779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4148,19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2.447,00 €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527013315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829,73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19347583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322,48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2.396,00 €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397021672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Jet set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523,76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2.320,00 €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560603295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905,14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2.218,00 €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712912190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1808,76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125499318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Ljepota i zdravlje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582,11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1.618,00 €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615463166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Croatia Inflight magazine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091888082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2258,78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1.446,00 €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1733346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koncila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936,00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1.161,00 €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420076562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Slobodna Dalmacija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223,58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941,00 €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590331138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3224,36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31046900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727,85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597603073"/>
                  </a:ext>
                </a:extLst>
              </a:tr>
              <a:tr h="111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190,27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801394979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Next 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2557,63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739790959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Universitas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1815,42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783784123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236,34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579155892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335,97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394244616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Posavska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275,7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476857440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Prigorski kaj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344,63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465200780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Svijet kulture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72,70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603600639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 Voce del Popolo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97,53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13269074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Krčki val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195,82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092910593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Dubrovački vjesnik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55,43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060400192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127,25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546115370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Zaprešić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100,39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4144806021"/>
                  </a:ext>
                </a:extLst>
              </a:tr>
              <a:tr h="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124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80664,97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172.774,00 €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8775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5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079126-E646-5A02-3DF2-56A4F9CD1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40282"/>
              </p:ext>
            </p:extLst>
          </p:nvPr>
        </p:nvGraphicFramePr>
        <p:xfrm>
          <a:off x="467544" y="292392"/>
          <a:ext cx="3528392" cy="59176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51391">
                  <a:extLst>
                    <a:ext uri="{9D8B030D-6E8A-4147-A177-3AD203B41FA5}">
                      <a16:colId xmlns:a16="http://schemas.microsoft.com/office/drawing/2014/main" val="398022831"/>
                    </a:ext>
                  </a:extLst>
                </a:gridCol>
                <a:gridCol w="651207">
                  <a:extLst>
                    <a:ext uri="{9D8B030D-6E8A-4147-A177-3AD203B41FA5}">
                      <a16:colId xmlns:a16="http://schemas.microsoft.com/office/drawing/2014/main" val="495075754"/>
                    </a:ext>
                  </a:extLst>
                </a:gridCol>
                <a:gridCol w="825794">
                  <a:extLst>
                    <a:ext uri="{9D8B030D-6E8A-4147-A177-3AD203B41FA5}">
                      <a16:colId xmlns:a16="http://schemas.microsoft.com/office/drawing/2014/main" val="3664428641"/>
                    </a:ext>
                  </a:extLst>
                </a:gridCol>
              </a:tblGrid>
              <a:tr h="9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Internetski portali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502367727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15.936,00 €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66997403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9.084,00 €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16071573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7.968,00 €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83684172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7.809,00 €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92665791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6.640,00 €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06619952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5.312,00 €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77924988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3.187,00 €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405087348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2.988,00 €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53265775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2.877,00 €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47392631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www.punkufer.dnevnik.hr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93995701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486153317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1.673,00 €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50790684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691675830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1.434,00 €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61966782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44057062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31650017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919655156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www.zimo.dnevnik.hr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639625970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1.195,00 €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4011486092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157002185"/>
                  </a:ext>
                </a:extLst>
              </a:tr>
              <a:tr h="9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www.dubrovacki.slobodnadalmacija.hr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115050482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www.gloria.hr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93161016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319269728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5242147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84635910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46818412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51918595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www.film-mag.net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024817636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550238985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57566419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46166167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www.emedjimurje.net.hr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65004556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www.fashion.hr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51959242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42040513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www.zena.rtl.hr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52041298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www.belizagrebgrad.com.hr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477008402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www.totallyglamourous.com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916433238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www.diva.vecernji.hr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087175605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006368906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www.menu.hr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455492657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2960315151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www.hellomagazin.hr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848584973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www.ljepotaizdravlje.hr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379819677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www.sensa.story.hr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4247934564"/>
                  </a:ext>
                </a:extLst>
              </a:tr>
              <a:tr h="6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498,00 €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5" marR="4075" marT="4075" marB="0" anchor="b"/>
                </a:tc>
                <a:extLst>
                  <a:ext uri="{0D108BD9-81ED-4DB2-BD59-A6C34878D82A}">
                    <a16:rowId xmlns:a16="http://schemas.microsoft.com/office/drawing/2014/main" val="108788687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AC582F-0F15-8852-2F38-1DA7B9194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39320"/>
              </p:ext>
            </p:extLst>
          </p:nvPr>
        </p:nvGraphicFramePr>
        <p:xfrm>
          <a:off x="4283968" y="365884"/>
          <a:ext cx="3515480" cy="58441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03312">
                  <a:extLst>
                    <a:ext uri="{9D8B030D-6E8A-4147-A177-3AD203B41FA5}">
                      <a16:colId xmlns:a16="http://schemas.microsoft.com/office/drawing/2014/main" val="42040704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310543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60358672"/>
                    </a:ext>
                  </a:extLst>
                </a:gridCol>
              </a:tblGrid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941807208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845129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www.torpedo.media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16936951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52188531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69210435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441336932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92061370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www.turizmoteka.hr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01255716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15479053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76691756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440451833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www.wishmama.hr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8805487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767020688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www.ictbusiness.info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570378603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505348122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816758332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17478157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06646538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613350736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183128662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www.glas-koncila.hr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12328683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www.gradonacelnik.hr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29457581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74150829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096856273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84561972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706286496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www.totalinfo.hr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349761581"/>
                  </a:ext>
                </a:extLst>
              </a:tr>
              <a:tr h="1470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www.zenskirecenziraj.com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717943772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84259689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www.dalmacijanews.hr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55361598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427513015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1978093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www.evarazdin.hr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761254810"/>
                  </a:ext>
                </a:extLst>
              </a:tr>
              <a:tr h="1470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www.poslovni-savjetnik.com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70562392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01228892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www.stilueta.net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34841230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www.jatrgovac.com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18588684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www.likaclub.eu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36470499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64255148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www.cover.hr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92450519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www.cropc.net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88077892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www.divan.fyi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983736253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www.dugoselo.info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90029821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www.fama.com.hr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413482704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www.glazba.hr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416571444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www.grabancijas.com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84613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0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66A691-C8C6-F6CD-E36C-ECC39532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62786"/>
              </p:ext>
            </p:extLst>
          </p:nvPr>
        </p:nvGraphicFramePr>
        <p:xfrm>
          <a:off x="539552" y="1340768"/>
          <a:ext cx="3456384" cy="33843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91486">
                  <a:extLst>
                    <a:ext uri="{9D8B030D-6E8A-4147-A177-3AD203B41FA5}">
                      <a16:colId xmlns:a16="http://schemas.microsoft.com/office/drawing/2014/main" val="3907579578"/>
                    </a:ext>
                  </a:extLst>
                </a:gridCol>
                <a:gridCol w="653175">
                  <a:extLst>
                    <a:ext uri="{9D8B030D-6E8A-4147-A177-3AD203B41FA5}">
                      <a16:colId xmlns:a16="http://schemas.microsoft.com/office/drawing/2014/main" val="759435838"/>
                    </a:ext>
                  </a:extLst>
                </a:gridCol>
                <a:gridCol w="911723">
                  <a:extLst>
                    <a:ext uri="{9D8B030D-6E8A-4147-A177-3AD203B41FA5}">
                      <a16:colId xmlns:a16="http://schemas.microsoft.com/office/drawing/2014/main" val="951682004"/>
                    </a:ext>
                  </a:extLst>
                </a:gridCol>
              </a:tblGrid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www.green.hr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40815257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www.hrvatska-danas.com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986667671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www.istra24.hr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42915336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77931839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www.juzni.hr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08413888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62129537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www.kanal-ri.hr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99870969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www.klikaj.hr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483943933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www.lavoce.hr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835868481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43159859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69338952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16927953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www.muralist.hr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53037574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www.otok-krk.org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353266126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www.pametni-gradovi.eu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40889665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www.portalsplita.com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614197818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www.putnikofer.hr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37873649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www.radio1.hr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77410410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www.radiolabin.hr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70393928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610928099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www.ravnododna.com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594979818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www.rep.hr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446187996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www.ribafish.com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20924158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BBE451-E21F-1E18-0C8E-2DAC6654E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05757"/>
              </p:ext>
            </p:extLst>
          </p:nvPr>
        </p:nvGraphicFramePr>
        <p:xfrm>
          <a:off x="4283968" y="1340768"/>
          <a:ext cx="3456384" cy="33843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91486">
                  <a:extLst>
                    <a:ext uri="{9D8B030D-6E8A-4147-A177-3AD203B41FA5}">
                      <a16:colId xmlns:a16="http://schemas.microsoft.com/office/drawing/2014/main" val="3123244286"/>
                    </a:ext>
                  </a:extLst>
                </a:gridCol>
                <a:gridCol w="653175">
                  <a:extLst>
                    <a:ext uri="{9D8B030D-6E8A-4147-A177-3AD203B41FA5}">
                      <a16:colId xmlns:a16="http://schemas.microsoft.com/office/drawing/2014/main" val="3016473553"/>
                    </a:ext>
                  </a:extLst>
                </a:gridCol>
                <a:gridCol w="911723">
                  <a:extLst>
                    <a:ext uri="{9D8B030D-6E8A-4147-A177-3AD203B41FA5}">
                      <a16:colId xmlns:a16="http://schemas.microsoft.com/office/drawing/2014/main" val="3528844627"/>
                    </a:ext>
                  </a:extLst>
                </a:gridCol>
              </a:tblGrid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www.rijeka.hr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79463208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www.sesvete-danas.hr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637513430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292660933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www.sound-report.com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236148269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52680094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www.vodnjanski.info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981235340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www.zapad.tv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62793628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www.zgexpress.net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90343090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169324920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71283849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www.istarski.hr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57154419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www.radiosamobor.hr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70448382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640275915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45914208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19115585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984205577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www.karlovacki.hr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520967351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833237429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www.mob.hr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49963916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www.regionalni.com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2020639014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www.5portal.hr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404449086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www.regionalexpress.hr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3292233222"/>
                  </a:ext>
                </a:extLst>
              </a:tr>
              <a:tr h="14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117.259,00 €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8" marR="8438" marT="8438" marB="0" anchor="b"/>
                </a:tc>
                <a:extLst>
                  <a:ext uri="{0D108BD9-81ED-4DB2-BD59-A6C34878D82A}">
                    <a16:rowId xmlns:a16="http://schemas.microsoft.com/office/drawing/2014/main" val="18869437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82567D-BF12-29FD-4FE8-93184B166689}"/>
              </a:ext>
            </a:extLst>
          </p:cNvPr>
          <p:cNvSpPr txBox="1"/>
          <p:nvPr/>
        </p:nvSpPr>
        <p:spPr>
          <a:xfrm>
            <a:off x="467544" y="764704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Portali nastavak: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113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9EC6-FD96-4635-8951-41F5E8A7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3066"/>
            <a:ext cx="3242321" cy="371128"/>
          </a:xfrm>
        </p:spPr>
        <p:txBody>
          <a:bodyPr>
            <a:normAutofit/>
          </a:bodyPr>
          <a:lstStyle/>
          <a:p>
            <a:r>
              <a:rPr lang="hr-HR" sz="1800" dirty="0"/>
              <a:t>Galerija Antuna Augustinčića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E2EC4-1D5E-43DE-BDCE-0022193D63F1}"/>
              </a:ext>
            </a:extLst>
          </p:cNvPr>
          <p:cNvSpPr txBox="1"/>
          <p:nvPr/>
        </p:nvSpPr>
        <p:spPr>
          <a:xfrm>
            <a:off x="322816" y="1220627"/>
            <a:ext cx="280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Galeriju Antuna Augustinčića prikupljeno </a:t>
            </a:r>
            <a:r>
              <a:rPr lang="hr-HR" sz="1200" b="1" dirty="0"/>
              <a:t>154 objave </a:t>
            </a:r>
            <a:r>
              <a:rPr lang="hr-HR" sz="1200" dirty="0"/>
              <a:t>koje su postigle komercijalnu vrijednost od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115.568,00 €</a:t>
            </a:r>
            <a:endParaRPr lang="hr-HR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7DA31-13DE-4172-A1DC-3F7C20EF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59" y="1588249"/>
            <a:ext cx="1017209" cy="118759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1C4A5A-479C-57BE-0794-29648D662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92708"/>
              </p:ext>
            </p:extLst>
          </p:nvPr>
        </p:nvGraphicFramePr>
        <p:xfrm>
          <a:off x="212272" y="3402273"/>
          <a:ext cx="4071696" cy="20756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95922">
                  <a:extLst>
                    <a:ext uri="{9D8B030D-6E8A-4147-A177-3AD203B41FA5}">
                      <a16:colId xmlns:a16="http://schemas.microsoft.com/office/drawing/2014/main" val="28839825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34022584"/>
                    </a:ext>
                  </a:extLst>
                </a:gridCol>
                <a:gridCol w="979815">
                  <a:extLst>
                    <a:ext uri="{9D8B030D-6E8A-4147-A177-3AD203B41FA5}">
                      <a16:colId xmlns:a16="http://schemas.microsoft.com/office/drawing/2014/main" val="3033369321"/>
                    </a:ext>
                  </a:extLst>
                </a:gridCol>
                <a:gridCol w="1175879">
                  <a:extLst>
                    <a:ext uri="{9D8B030D-6E8A-4147-A177-3AD203B41FA5}">
                      <a16:colId xmlns:a16="http://schemas.microsoft.com/office/drawing/2014/main" val="421185041"/>
                    </a:ext>
                  </a:extLst>
                </a:gridCol>
              </a:tblGrid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Tiskani mediji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Površina u cm²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144895873"/>
                  </a:ext>
                </a:extLst>
              </a:tr>
              <a:tr h="6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752160398"/>
                  </a:ext>
                </a:extLst>
              </a:tr>
              <a:tr h="14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Diplomacy &amp; Commerce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7841,6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20.310,00 €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725735099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koncila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326,95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027454077"/>
                  </a:ext>
                </a:extLst>
              </a:tr>
              <a:tr h="1088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Podravine i Prigorja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1589,32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95451501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1270,92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011446791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2006,25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9.289,00 €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404214395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Kajkavske kronike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7359,68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16.927,00 €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810512357"/>
                  </a:ext>
                </a:extLst>
              </a:tr>
              <a:tr h="6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1584,13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8.760,00 €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992379130"/>
                  </a:ext>
                </a:extLst>
              </a:tr>
              <a:tr h="6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4388,21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2.808,00 €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132018747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17.473,00 €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212311849"/>
                  </a:ext>
                </a:extLst>
              </a:tr>
              <a:tr h="6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1363,27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1.472,00 €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340837840"/>
                  </a:ext>
                </a:extLst>
              </a:tr>
              <a:tr h="1088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795559687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8975,95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8.078,00 €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897825420"/>
                  </a:ext>
                </a:extLst>
              </a:tr>
              <a:tr h="7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Zagreb moj grad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1797,89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5.717,00 €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169663510"/>
                  </a:ext>
                </a:extLst>
              </a:tr>
              <a:tr h="6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45118,76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94.176,00 €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3868678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701184-8BF3-5383-F9BF-EA12E681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99569"/>
              </p:ext>
            </p:extLst>
          </p:nvPr>
        </p:nvGraphicFramePr>
        <p:xfrm>
          <a:off x="4766182" y="1052736"/>
          <a:ext cx="3478226" cy="40347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0669">
                  <a:extLst>
                    <a:ext uri="{9D8B030D-6E8A-4147-A177-3AD203B41FA5}">
                      <a16:colId xmlns:a16="http://schemas.microsoft.com/office/drawing/2014/main" val="1519049231"/>
                    </a:ext>
                  </a:extLst>
                </a:gridCol>
                <a:gridCol w="724037">
                  <a:extLst>
                    <a:ext uri="{9D8B030D-6E8A-4147-A177-3AD203B41FA5}">
                      <a16:colId xmlns:a16="http://schemas.microsoft.com/office/drawing/2014/main" val="2802494252"/>
                    </a:ext>
                  </a:extLst>
                </a:gridCol>
                <a:gridCol w="1263520">
                  <a:extLst>
                    <a:ext uri="{9D8B030D-6E8A-4147-A177-3AD203B41FA5}">
                      <a16:colId xmlns:a16="http://schemas.microsoft.com/office/drawing/2014/main" val="273371234"/>
                    </a:ext>
                  </a:extLst>
                </a:gridCol>
              </a:tblGrid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Internetski portali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278923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5.100,00 €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709314293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3.984,00 €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980166232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2.548,00 €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324116099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772119853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1.151,00 €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441982532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834799555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838261968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957020343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051151263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641165536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819857744"/>
                  </a:ext>
                </a:extLst>
              </a:tr>
              <a:tr h="665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711513637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34572224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794196871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www.soundguardian.com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24821806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656801714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www.glas-koncila.hr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31260990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www.glazba.hr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968074082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528305917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948302126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www.ravnododna.com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434484306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7599809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13243689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www.sesvete-danas.hr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890077525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www.sound-report.com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1060308846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www.zapad.tv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303881316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288426986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862473488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50655015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2498004720"/>
                  </a:ext>
                </a:extLst>
              </a:tr>
              <a:tr h="12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21.392,00 €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b"/>
                </a:tc>
                <a:extLst>
                  <a:ext uri="{0D108BD9-81ED-4DB2-BD59-A6C34878D82A}">
                    <a16:rowId xmlns:a16="http://schemas.microsoft.com/office/drawing/2014/main" val="347951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9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2661-5B9C-461D-A61B-3BD0F5F9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3458345" cy="371128"/>
          </a:xfrm>
        </p:spPr>
        <p:txBody>
          <a:bodyPr>
            <a:normAutofit/>
          </a:bodyPr>
          <a:lstStyle/>
          <a:p>
            <a:r>
              <a:rPr lang="hr-HR" sz="1800" dirty="0"/>
              <a:t>Muzej krapinskih neandertalaca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7C26D-C235-412D-9840-DA2182DE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77117"/>
            <a:ext cx="1400175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CF4C0-6ABD-45BD-AEA8-A924D9F9B1B3}"/>
              </a:ext>
            </a:extLst>
          </p:cNvPr>
          <p:cNvSpPr txBox="1"/>
          <p:nvPr/>
        </p:nvSpPr>
        <p:spPr>
          <a:xfrm flipH="1">
            <a:off x="467544" y="741735"/>
            <a:ext cx="584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Muzej krapinskih neandertalaca zabilježeno </a:t>
            </a:r>
            <a:r>
              <a:rPr lang="hr-HR" sz="1200" b="1" dirty="0"/>
              <a:t>452 objave </a:t>
            </a:r>
            <a:r>
              <a:rPr lang="hr-HR" sz="1200" dirty="0"/>
              <a:t>koje su postigle komercijalnu vrijednost od </a:t>
            </a:r>
            <a:r>
              <a:rPr lang="hr-HR" sz="1200" b="1" i="0" u="none" strike="noStrike" dirty="0">
                <a:effectLst/>
              </a:rPr>
              <a:t>232.353,00</a:t>
            </a:r>
            <a:r>
              <a:rPr lang="en-US" sz="1200" b="1" i="0" u="none" strike="noStrike" dirty="0">
                <a:effectLst/>
              </a:rPr>
              <a:t>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36F76C-C962-08D7-8FBE-13E846F96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29448"/>
              </p:ext>
            </p:extLst>
          </p:nvPr>
        </p:nvGraphicFramePr>
        <p:xfrm>
          <a:off x="1220094" y="1744004"/>
          <a:ext cx="5411590" cy="336999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26726">
                  <a:extLst>
                    <a:ext uri="{9D8B030D-6E8A-4147-A177-3AD203B41FA5}">
                      <a16:colId xmlns:a16="http://schemas.microsoft.com/office/drawing/2014/main" val="410571768"/>
                    </a:ext>
                  </a:extLst>
                </a:gridCol>
                <a:gridCol w="708600">
                  <a:extLst>
                    <a:ext uri="{9D8B030D-6E8A-4147-A177-3AD203B41FA5}">
                      <a16:colId xmlns:a16="http://schemas.microsoft.com/office/drawing/2014/main" val="4073329556"/>
                    </a:ext>
                  </a:extLst>
                </a:gridCol>
                <a:gridCol w="991480">
                  <a:extLst>
                    <a:ext uri="{9D8B030D-6E8A-4147-A177-3AD203B41FA5}">
                      <a16:colId xmlns:a16="http://schemas.microsoft.com/office/drawing/2014/main" val="2224945028"/>
                    </a:ext>
                  </a:extLst>
                </a:gridCol>
                <a:gridCol w="1384784">
                  <a:extLst>
                    <a:ext uri="{9D8B030D-6E8A-4147-A177-3AD203B41FA5}">
                      <a16:colId xmlns:a16="http://schemas.microsoft.com/office/drawing/2014/main" val="622152425"/>
                    </a:ext>
                  </a:extLst>
                </a:gridCol>
              </a:tblGrid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Tiskani mediji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Površina u cm²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740772444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11119,09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58.486,00 €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636421253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Kajkavske kronike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11809,52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24.723,00 €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3223446894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15436,43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13.893,00 €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917729846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2953,16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13.673,00 €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3416703349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13690,31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8.762,00 €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567320558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Gloria 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1120,57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6.701,00 €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2654729631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8920,43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5.263,00 €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3517484255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2019,47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4.948,00 €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2747051209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4331,13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4.331,00 €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1245946325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709,09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3.921,00 €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637300931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961,18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3631675913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Motorevija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1156,60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2.649,00 €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2831370426"/>
                  </a:ext>
                </a:extLst>
              </a:tr>
              <a:tr h="15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1135,02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2.157,00 €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2456910817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751,02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2.088,00 €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2112328098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1663,12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1824614565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1124,92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3605097617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2914,75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845,00 €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667462643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432,64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481280443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521,17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661255928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419,01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2650939909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Karlovački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270,61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3744452698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Vukovarske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399,03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881258827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773,60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166490521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Reporter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228,83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1673062303"/>
                  </a:ext>
                </a:extLst>
              </a:tr>
              <a:tr h="11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84860,70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160.749,00 €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/>
                </a:tc>
                <a:extLst>
                  <a:ext uri="{0D108BD9-81ED-4DB2-BD59-A6C34878D82A}">
                    <a16:rowId xmlns:a16="http://schemas.microsoft.com/office/drawing/2014/main" val="92678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5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7BB79C-5732-EA0C-1FC1-58E8AA4BF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50207"/>
              </p:ext>
            </p:extLst>
          </p:nvPr>
        </p:nvGraphicFramePr>
        <p:xfrm>
          <a:off x="539552" y="404664"/>
          <a:ext cx="3600399" cy="54165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937185923"/>
                    </a:ext>
                  </a:extLst>
                </a:gridCol>
                <a:gridCol w="708676">
                  <a:extLst>
                    <a:ext uri="{9D8B030D-6E8A-4147-A177-3AD203B41FA5}">
                      <a16:colId xmlns:a16="http://schemas.microsoft.com/office/drawing/2014/main" val="1131983789"/>
                    </a:ext>
                  </a:extLst>
                </a:gridCol>
                <a:gridCol w="1091523">
                  <a:extLst>
                    <a:ext uri="{9D8B030D-6E8A-4147-A177-3AD203B41FA5}">
                      <a16:colId xmlns:a16="http://schemas.microsoft.com/office/drawing/2014/main" val="2053733310"/>
                    </a:ext>
                  </a:extLst>
                </a:gridCol>
              </a:tblGrid>
              <a:tr h="1054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Internetski portali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908229543"/>
                  </a:ext>
                </a:extLst>
              </a:tr>
              <a:tr h="1054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9.880,00 €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69878486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9.736,00 €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12643492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8.127,00 €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695468478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628540460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3.187,00 €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36182740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178667680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195864819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1.753,00 €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30485354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266235295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42217141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745151463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234937506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163658425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1.195,00 €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466376692"/>
                  </a:ext>
                </a:extLst>
              </a:tr>
              <a:tr h="1054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www.dubrovacki.slobodnadalmacija.hr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237637903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www.gloria.hr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155513325"/>
                  </a:ext>
                </a:extLst>
              </a:tr>
              <a:tr h="1054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970205114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0843598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23830878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542488856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www.turizmoteka.hr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850,00 €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40510566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405896681"/>
                  </a:ext>
                </a:extLst>
              </a:tr>
              <a:tr h="1054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www.dubrovackidnevnik.net.hr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104788179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709572790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www.sib.net.hr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669124728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176179011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762200514"/>
                  </a:ext>
                </a:extLst>
              </a:tr>
              <a:tr h="1054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255861741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www.grazia.hr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085627475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www.roditelji.story.hr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787220658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143378781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834496959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255423507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www.vidi.hr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4285858194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800454441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732867380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www.cityportal.hr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143748002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1999576571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639345709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www.indirektno.com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336455870"/>
                  </a:ext>
                </a:extLst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2" marR="4142" marT="4142" marB="0" anchor="b"/>
                </a:tc>
                <a:extLst>
                  <a:ext uri="{0D108BD9-81ED-4DB2-BD59-A6C34878D82A}">
                    <a16:rowId xmlns:a16="http://schemas.microsoft.com/office/drawing/2014/main" val="208750561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130A31-6016-40F3-0A0F-CA8929357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60277"/>
              </p:ext>
            </p:extLst>
          </p:nvPr>
        </p:nvGraphicFramePr>
        <p:xfrm>
          <a:off x="4559760" y="446279"/>
          <a:ext cx="3589493" cy="53749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89294">
                  <a:extLst>
                    <a:ext uri="{9D8B030D-6E8A-4147-A177-3AD203B41FA5}">
                      <a16:colId xmlns:a16="http://schemas.microsoft.com/office/drawing/2014/main" val="3358851841"/>
                    </a:ext>
                  </a:extLst>
                </a:gridCol>
                <a:gridCol w="711981">
                  <a:extLst>
                    <a:ext uri="{9D8B030D-6E8A-4147-A177-3AD203B41FA5}">
                      <a16:colId xmlns:a16="http://schemas.microsoft.com/office/drawing/2014/main" val="3363991374"/>
                    </a:ext>
                  </a:extLst>
                </a:gridCol>
                <a:gridCol w="1088218">
                  <a:extLst>
                    <a:ext uri="{9D8B030D-6E8A-4147-A177-3AD203B41FA5}">
                      <a16:colId xmlns:a16="http://schemas.microsoft.com/office/drawing/2014/main" val="1359667391"/>
                    </a:ext>
                  </a:extLst>
                </a:gridCol>
              </a:tblGrid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23476120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www.radio-mreznica.hr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89992483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845562260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614027918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145600651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851334651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www.virovitica.net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353112379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www.after5.hr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88803013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www.antenazadar.hr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856272437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www.belizagrebgrad.com.hr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41819029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4042874906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www.dubrovnikinsider.hr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422671151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www.ekovjesnik.hr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939169233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4021405008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www.juzni.hr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543245409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www.kanal-ri.hr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372725046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www.krenizdravo.dnevnik.hr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771243349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www.mirovina.hr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37506033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www.mojarijeka.hr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41020502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8572606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www.poduzetnik.biz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930111332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www.poslovnifm.com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54155918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www.radiomegaton.hr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146529303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www.sesvete-danas.hr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043177141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29285219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17144203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www.trend.com.hr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3493035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www.vinkulja.hr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4279459918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www.zenskirecenziraj.com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408639045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94757433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943742075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925482628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19140286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18018743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www.evarazdin.hr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93294460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www.karlovacki.hr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691345046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097721104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www.icv.hr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184476360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www.brodportal.hr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088706704"/>
                  </a:ext>
                </a:extLst>
              </a:tr>
              <a:tr h="1494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062341612"/>
                  </a:ext>
                </a:extLst>
              </a:tr>
              <a:tr h="1047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71.604,00 €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871585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34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D90C-01E6-4A47-8CA1-4C9FAECF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2450233" cy="371128"/>
          </a:xfrm>
        </p:spPr>
        <p:txBody>
          <a:bodyPr>
            <a:normAutofit/>
          </a:bodyPr>
          <a:lstStyle/>
          <a:p>
            <a:r>
              <a:rPr lang="hr-HR" sz="1800" dirty="0"/>
              <a:t>Muzej seljačkih buna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64225-C406-40BE-93FE-58E6F064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45" y="178633"/>
            <a:ext cx="2359174" cy="569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9F5FD-C4F0-4B90-A25E-7E411186D84D}"/>
              </a:ext>
            </a:extLst>
          </p:cNvPr>
          <p:cNvSpPr txBox="1"/>
          <p:nvPr/>
        </p:nvSpPr>
        <p:spPr>
          <a:xfrm>
            <a:off x="170819" y="1124744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Ukupno su za Muzej seljačkih buna prikupljene </a:t>
            </a:r>
            <a:r>
              <a:rPr lang="hr-HR" sz="1200" b="1" dirty="0"/>
              <a:t>353 objave</a:t>
            </a:r>
          </a:p>
          <a:p>
            <a:r>
              <a:rPr lang="hr-HR" sz="1200" dirty="0"/>
              <a:t>koje su postigle komercijalnu vrijednost od </a:t>
            </a:r>
            <a:r>
              <a:rPr lang="hr-HR" sz="1200" b="1" i="0" u="none" strike="noStrike" dirty="0">
                <a:effectLst/>
              </a:rPr>
              <a:t>166.766,00</a:t>
            </a:r>
            <a:r>
              <a:rPr lang="en-US" sz="1200" b="1" i="0" u="none" strike="noStrike" dirty="0">
                <a:effectLst/>
              </a:rPr>
              <a:t>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D960F-ADAD-DA09-7693-925630DB5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14089"/>
              </p:ext>
            </p:extLst>
          </p:nvPr>
        </p:nvGraphicFramePr>
        <p:xfrm>
          <a:off x="1331640" y="1916832"/>
          <a:ext cx="5112568" cy="34563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6808">
                  <a:extLst>
                    <a:ext uri="{9D8B030D-6E8A-4147-A177-3AD203B41FA5}">
                      <a16:colId xmlns:a16="http://schemas.microsoft.com/office/drawing/2014/main" val="966609588"/>
                    </a:ext>
                  </a:extLst>
                </a:gridCol>
                <a:gridCol w="876441">
                  <a:extLst>
                    <a:ext uri="{9D8B030D-6E8A-4147-A177-3AD203B41FA5}">
                      <a16:colId xmlns:a16="http://schemas.microsoft.com/office/drawing/2014/main" val="1105128014"/>
                    </a:ext>
                  </a:extLst>
                </a:gridCol>
                <a:gridCol w="1095550">
                  <a:extLst>
                    <a:ext uri="{9D8B030D-6E8A-4147-A177-3AD203B41FA5}">
                      <a16:colId xmlns:a16="http://schemas.microsoft.com/office/drawing/2014/main" val="2420214789"/>
                    </a:ext>
                  </a:extLst>
                </a:gridCol>
                <a:gridCol w="1533769">
                  <a:extLst>
                    <a:ext uri="{9D8B030D-6E8A-4147-A177-3AD203B41FA5}">
                      <a16:colId xmlns:a16="http://schemas.microsoft.com/office/drawing/2014/main" val="365877659"/>
                    </a:ext>
                  </a:extLst>
                </a:gridCol>
              </a:tblGrid>
              <a:tr h="167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Tiskani mediji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Površina u cm²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387479290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3501,86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18.420,00 €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244892463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20089,33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18.080,00 €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536803459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3091,37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17.095,00 €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82255901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Kajkavske kronike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6439,19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14.810,00 €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900508486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2921,81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13.528,00 €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069413950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Zagreb moj grad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1797,89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5.717,00 €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474695953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7927,89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4.849,00 €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973843972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6710,99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187390913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9454,37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2.742,00 €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445344824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227,12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559945313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1363,27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1.472,00 €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566301342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Turizam 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591,41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668707288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koncila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321,18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496182220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grada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367,87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863893007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1278,77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916180625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54,72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181363046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Posavska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256,86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1914196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Prigorski kaj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355,07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34982668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Podravine i Prigorja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343,08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94455012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70086191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Zaprešić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171,12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2619600391"/>
                  </a:ext>
                </a:extLst>
              </a:tr>
              <a:tr h="147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67397,23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104.599,00 €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420137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47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3B2257-5307-6FF2-0AED-2BC74E24F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90575"/>
              </p:ext>
            </p:extLst>
          </p:nvPr>
        </p:nvGraphicFramePr>
        <p:xfrm>
          <a:off x="467545" y="908720"/>
          <a:ext cx="3168352" cy="44443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303004862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08131635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390875357"/>
                    </a:ext>
                  </a:extLst>
                </a:gridCol>
              </a:tblGrid>
              <a:tr h="114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Internetski portali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2220586260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9.402,00 €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48139687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2765315109"/>
                  </a:ext>
                </a:extLst>
              </a:tr>
              <a:tr h="114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5.578,00 €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815993255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5.312,00 €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4002725703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5.157,00 €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537090341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4.028,00 €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902564668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3.187,00 €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478449585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2074894573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1.461,00 €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835577648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623094647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2456801901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806305563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974312972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496458886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886755838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722969401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374300211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302720093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4020320398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www.buro247.hr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731923571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www.dugoselo.info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581202687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318103078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461571684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291223273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www.agroklub.com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93902774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2816303367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651473981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435282566"/>
                  </a:ext>
                </a:extLst>
              </a:tr>
              <a:tr h="114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692128286"/>
                  </a:ext>
                </a:extLst>
              </a:tr>
              <a:tr h="114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www.pressclipping.hr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157722378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392467022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4126170322"/>
                  </a:ext>
                </a:extLst>
              </a:tr>
              <a:tr h="6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292,00 €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/>
                </a:tc>
                <a:extLst>
                  <a:ext uri="{0D108BD9-81ED-4DB2-BD59-A6C34878D82A}">
                    <a16:rowId xmlns:a16="http://schemas.microsoft.com/office/drawing/2014/main" val="20573658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1DD310-560C-A935-ACEA-23DB099F7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54439"/>
              </p:ext>
            </p:extLst>
          </p:nvPr>
        </p:nvGraphicFramePr>
        <p:xfrm>
          <a:off x="4139952" y="1167506"/>
          <a:ext cx="3168353" cy="41855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2166">
                  <a:extLst>
                    <a:ext uri="{9D8B030D-6E8A-4147-A177-3AD203B41FA5}">
                      <a16:colId xmlns:a16="http://schemas.microsoft.com/office/drawing/2014/main" val="289434319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66400522"/>
                    </a:ext>
                  </a:extLst>
                </a:gridCol>
                <a:gridCol w="1008115">
                  <a:extLst>
                    <a:ext uri="{9D8B030D-6E8A-4147-A177-3AD203B41FA5}">
                      <a16:colId xmlns:a16="http://schemas.microsoft.com/office/drawing/2014/main" val="804337499"/>
                    </a:ext>
                  </a:extLst>
                </a:gridCol>
              </a:tblGrid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www.radiosamobor.hr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226026834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4044066291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501093466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www.akademija-art.hr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353613753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645381594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www.cityportal.hr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87133688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www.drava.info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511331191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www.fama.com.hr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874621840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www.gradonacelnik.hr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014139888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www.istra24.hr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082498292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www.kamenjar.com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627591420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www.min-kulture.hr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139552188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www.n1info.com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522438592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455933473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350034447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www.radio-banovina.hr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4274436482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www.radio-stubica.hr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4107662368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www.sesvete-danas.hr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985121080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119837305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575455455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www.torpedo.media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169099871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www.totalinfo.hr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926526358"/>
                  </a:ext>
                </a:extLst>
              </a:tr>
              <a:tr h="1148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289696377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www.zgexpress.net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60133821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437007878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www.zgprsten.hr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58301190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771091134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054785294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217821549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544415274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429870329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www.virovitica.net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3089347613"/>
                  </a:ext>
                </a:extLst>
              </a:tr>
              <a:tr h="6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62.167,00 €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2103292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2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024687" cy="432048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7024687" cy="5688632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Pregled medijskog publiciteta odnosi se na </a:t>
            </a:r>
            <a:r>
              <a:rPr lang="hr-HR" sz="1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Muzeje Hrvatskog zagorja</a:t>
            </a:r>
            <a:r>
              <a:rPr lang="hr-HR" sz="1200" dirty="0">
                <a:ln w="0"/>
                <a:cs typeface="Calibri" panose="020F0502020204030204" pitchFamily="34" charset="0"/>
              </a:rPr>
              <a:t>, a obuhvaćeno je razdoblje od 01.01.2023. do 31.12.2023. godine.</a:t>
            </a:r>
          </a:p>
          <a:p>
            <a:pPr fontAlgn="auto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Izvještaj je izrađen za navedeno razdoblje na temelju objava prikupljenih redovitim praćenjem medija</a:t>
            </a:r>
            <a:r>
              <a:rPr lang="en-US" sz="1200" dirty="0">
                <a:ln w="0"/>
                <a:cs typeface="Calibri" panose="020F0502020204030204" pitchFamily="34" charset="0"/>
              </a:rPr>
              <a:t>. </a:t>
            </a:r>
            <a:r>
              <a:rPr lang="hr-HR" sz="1200" dirty="0">
                <a:ln w="0"/>
                <a:cs typeface="Calibri" panose="020F0502020204030204" pitchFamily="34" charset="0"/>
              </a:rPr>
              <a:t>Izvještaj uključuje statistički prikaz podataka bez analize sadržaja. </a:t>
            </a:r>
            <a:endParaRPr lang="en-US" sz="1200" dirty="0">
              <a:ln w="0"/>
              <a:cs typeface="Calibri" panose="020F0502020204030204" pitchFamily="34" charset="0"/>
            </a:endParaRP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Pregled obuhvaća: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Ukupan broj objava u analiziranom razdoblju (po mjesecima)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Objave po vrsti medija 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Pregled medija koji su najviše objavljivali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Doseg medija koji su najviše objavljivali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Kolaž objava - izbor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Komercijalnu vrijednost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broj objava za subjekte: Dvor Veliki Tabor, Galerija Antuna Augustinčića, Muzej krapinskih neandertalaca, Muzej seljačkih buna i Muzej „Staro selo” Kumrovec</a:t>
            </a:r>
          </a:p>
          <a:p>
            <a:pPr lvl="1">
              <a:spcBef>
                <a:spcPts val="14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Komercijalnu vrijednost za subjekte: Dvor Veliki Tabor, Galerija Antuna Augustinčića, Muzej krapinskih neandertalaca, Muzej seljačkih buna i Muzej „Staro selo” Kumrovec</a:t>
            </a:r>
          </a:p>
          <a:p>
            <a:pPr marL="73025">
              <a:spcAft>
                <a:spcPts val="200"/>
              </a:spcAft>
            </a:pPr>
            <a:r>
              <a:rPr lang="hr-HR" sz="1000" kern="1200" dirty="0">
                <a:solidFill>
                  <a:srgbClr val="000000"/>
                </a:solidFill>
                <a:effectLst/>
                <a:ea typeface="+mn-ea"/>
                <a:cs typeface="Arial" panose="020B0604020202020204" pitchFamily="34" charset="0"/>
              </a:rPr>
              <a:t>Komercijalna vrijednost je ilustracija kojom uspoređujemo cijene oglasnog prostora s pripadajućom površinom i/ili trajanjem objave kako bismo dobili približnu vrijednost medijskog prostora kojeg su zauzele objave. Komercijalna vrijednost ne prikazuje uspjeh pojedinih PR ili medijskih kampanja. Način izrade: Press clipping cijene pojedinih medijskih prostora (novinskih, televizijskih, radijskih, internetskih) prikazuje kao aritmetičku sredinu. Uzet je prosjek cijena oglasnog prostora u tiskovinama, radio i TV programu i na internetskim portalima. Mjerna jedinica u kojoj smo iskazali površinu objava u tiskovinama je cm2, a u elektroničkim medijima minuta. Kod interneta uzima se prosječna cijena za PR / sponzorirani članak. Ovaj je izračun isključivo informativnog karaktera i ne predstavlja točne iznose. U izračun uključene su cijene bez PDV-a. Agencije mogu imati različite metode izračuna.</a:t>
            </a:r>
            <a:r>
              <a:rPr lang="hr-HR" sz="1000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  <a:r>
              <a:rPr lang="hr-HR" sz="10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ODRICANJE OD ODGOVORNOSTI:</a:t>
            </a:r>
            <a:r>
              <a:rPr lang="hr-HR" sz="10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Davatelj usluge nije odgovoran za svaku daljnju prezentaciju i interpretaciju podataka izvan konteksta navedenog u 'Napomeni'. Svaku daljnju prezentaciju bez priloženih napomena davatelj usluge neće potvrditi kao svoj izračun.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400"/>
              </a:spcBef>
              <a:buClrTx/>
              <a:buSzPct val="80000"/>
              <a:buNone/>
              <a:defRPr/>
            </a:pP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91DC-F2BA-4509-ABF9-5294C638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3242321" cy="443136"/>
          </a:xfrm>
        </p:spPr>
        <p:txBody>
          <a:bodyPr>
            <a:normAutofit/>
          </a:bodyPr>
          <a:lstStyle/>
          <a:p>
            <a:r>
              <a:rPr lang="hr-HR" sz="1800" dirty="0"/>
              <a:t>Muzej „Staro selo” Kumrovec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9F6FC-453F-45CD-9381-9E85175E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05" y="332656"/>
            <a:ext cx="1053190" cy="1160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C6C15-32C4-480A-A2A9-ACD4368DD3DD}"/>
              </a:ext>
            </a:extLst>
          </p:cNvPr>
          <p:cNvSpPr txBox="1"/>
          <p:nvPr/>
        </p:nvSpPr>
        <p:spPr>
          <a:xfrm>
            <a:off x="365475" y="119675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Muzej „Staro selo” Kumrovec prikupljeno</a:t>
            </a:r>
            <a:r>
              <a:rPr lang="hr-HR" sz="1200" b="1" dirty="0"/>
              <a:t> 226 objava </a:t>
            </a:r>
            <a:r>
              <a:rPr lang="hr-HR" sz="1200" dirty="0"/>
              <a:t>koje su postigle komercijalnu vrijednost od </a:t>
            </a:r>
            <a:r>
              <a:rPr lang="hr-HR" sz="1200" b="1" i="0" u="none" strike="noStrike" dirty="0">
                <a:effectLst/>
              </a:rPr>
              <a:t>103.756,00</a:t>
            </a:r>
            <a:r>
              <a:rPr lang="en-US" sz="1200" b="1" i="0" u="none" strike="noStrike" dirty="0">
                <a:effectLst/>
              </a:rPr>
              <a:t>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8F361B-0E90-D827-C8F0-8B740FB07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00622"/>
              </p:ext>
            </p:extLst>
          </p:nvPr>
        </p:nvGraphicFramePr>
        <p:xfrm>
          <a:off x="365475" y="2348880"/>
          <a:ext cx="3670300" cy="18151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7226727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111976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37195240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314059683"/>
                    </a:ext>
                  </a:extLst>
                </a:gridCol>
              </a:tblGrid>
              <a:tr h="2384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Tiskani mediji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Površina u cm²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8237714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Diplomacy &amp; Commerce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7841,60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20.310,00 €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88465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Kajkavske kronike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7858,61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18.075,00 €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067344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11452,35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10.307,00 €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039834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Motorevija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2254,08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5.162,00 €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07104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7573,89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4.847,00 €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224047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746,98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3.929,00 €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0088365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4538,03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2.677,00 €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0832103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221,93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1.649,00 €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093310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2631,49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581469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109,27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287210"/>
                  </a:ext>
                </a:extLst>
              </a:tr>
              <a:tr h="14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45228,23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67.811,00 €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33019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8A7C2B-DBD1-563A-505F-F6E871BEB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53282"/>
              </p:ext>
            </p:extLst>
          </p:nvPr>
        </p:nvGraphicFramePr>
        <p:xfrm>
          <a:off x="4427984" y="665230"/>
          <a:ext cx="3024336" cy="58841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7677">
                  <a:extLst>
                    <a:ext uri="{9D8B030D-6E8A-4147-A177-3AD203B41FA5}">
                      <a16:colId xmlns:a16="http://schemas.microsoft.com/office/drawing/2014/main" val="124184074"/>
                    </a:ext>
                  </a:extLst>
                </a:gridCol>
                <a:gridCol w="653910">
                  <a:extLst>
                    <a:ext uri="{9D8B030D-6E8A-4147-A177-3AD203B41FA5}">
                      <a16:colId xmlns:a16="http://schemas.microsoft.com/office/drawing/2014/main" val="219961087"/>
                    </a:ext>
                  </a:extLst>
                </a:gridCol>
                <a:gridCol w="912749">
                  <a:extLst>
                    <a:ext uri="{9D8B030D-6E8A-4147-A177-3AD203B41FA5}">
                      <a16:colId xmlns:a16="http://schemas.microsoft.com/office/drawing/2014/main" val="2439771742"/>
                    </a:ext>
                  </a:extLst>
                </a:gridCol>
              </a:tblGrid>
              <a:tr h="1812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Internetski portali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Broj objava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Komercijalna vrijednost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401694691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952861836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5.896,00 €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184121542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5.259,00 €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606696743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768199967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675655974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701132286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1.151,00 €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988239230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589629601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252761631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866685114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382946719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642107339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77011085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229866692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038489129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883642354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47166917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225451034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003967693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936404932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58291908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681275128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www.baustela.hr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685968260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www.bjelovar.info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865041120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920901495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533018003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935780248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www.istra24.hr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64530891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www.mega-media.hr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021929617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076223465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150400434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309858731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168442118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www.sesvete-danas.hr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464750410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www.sptv.hr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117753386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www.torpedo.media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48203581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728606425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3648928930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948698502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4202483356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588112248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443726504"/>
                  </a:ext>
                </a:extLst>
              </a:tr>
              <a:tr h="13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www.regionalexpress.hr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2900988181"/>
                  </a:ext>
                </a:extLst>
              </a:tr>
              <a:tr h="92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Ukupno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35.945,00 €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7" marR="3957" marT="3957" marB="0" anchor="b"/>
                </a:tc>
                <a:extLst>
                  <a:ext uri="{0D108BD9-81ED-4DB2-BD59-A6C34878D82A}">
                    <a16:rowId xmlns:a16="http://schemas.microsoft.com/office/drawing/2014/main" val="128146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2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ACC4-EC65-4FC8-A731-B921E4DB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4322441" cy="371128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Komercijalna vrijednost svih subjekata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179F77-5EE5-424C-A202-4E5AACA73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116109"/>
              </p:ext>
            </p:extLst>
          </p:nvPr>
        </p:nvGraphicFramePr>
        <p:xfrm>
          <a:off x="539552" y="1554956"/>
          <a:ext cx="7056784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87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34" y="406400"/>
            <a:ext cx="5689600" cy="614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2008189"/>
            <a:ext cx="3675063" cy="19968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</a:t>
            </a:r>
            <a:r>
              <a:rPr lang="hr-HR" sz="1400" b="1" dirty="0">
                <a:solidFill>
                  <a:srgbClr val="000000"/>
                </a:solidFill>
              </a:rPr>
              <a:t>Press clipping d.o.o</a:t>
            </a:r>
            <a:r>
              <a:rPr lang="hr-HR" sz="1400" dirty="0">
                <a:solidFill>
                  <a:srgbClr val="000000"/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Florijana Andrašeca 18a 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10 000 Zagreb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telefon: 01/ 3015 509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e-mail: </a:t>
            </a:r>
            <a:r>
              <a:rPr lang="hr-HR" sz="1400" dirty="0">
                <a:solidFill>
                  <a:srgbClr val="00B0F0"/>
                </a:solidFill>
                <a:hlinkClick r:id="rId2"/>
              </a:rPr>
              <a:t>analize@pressclip.hr</a:t>
            </a:r>
            <a:r>
              <a:rPr lang="hr-HR" sz="1400" dirty="0">
                <a:solidFill>
                  <a:srgbClr val="00B0F0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web: </a:t>
            </a:r>
            <a:r>
              <a:rPr lang="hr-HR" sz="1400" dirty="0">
                <a:solidFill>
                  <a:srgbClr val="000000"/>
                </a:solidFill>
                <a:hlinkClick r:id="rId3"/>
              </a:rPr>
              <a:t>www.pressclipping.hr</a:t>
            </a:r>
            <a:endParaRPr lang="hr-HR" sz="1400" dirty="0">
              <a:solidFill>
                <a:srgbClr val="000000"/>
              </a:solidFill>
            </a:endParaRPr>
          </a:p>
          <a:p>
            <a:pPr marL="228600" indent="-182880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defRPr/>
            </a:pPr>
            <a:endParaRPr lang="hr-HR" sz="2200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18436" name="Content Placeholder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" y="3962171"/>
            <a:ext cx="1263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46" y="3904120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70" y="3896257"/>
            <a:ext cx="10461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0855" y="5764802"/>
            <a:ext cx="6753225" cy="646112"/>
          </a:xfrm>
          <a:prstGeom prst="rect">
            <a:avLst/>
          </a:prstGeom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indent="-27305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900" b="1" i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9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Agencija Press Clipping pridruženi je član međunarodne strukovne organizacije za mjerenje i evaluaciju komuniciranja AMEC (Association for Measurement and Evaluation of Communication), a svi navedeni postupci i analize usklađene su i odobrene od strane struke.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9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" y="4906267"/>
            <a:ext cx="15192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14" y="4819454"/>
            <a:ext cx="1231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7" y="5346298"/>
            <a:ext cx="173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4" y="1320377"/>
            <a:ext cx="1495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277541"/>
            <a:ext cx="5041180" cy="432023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Ukupan broj objava i objave po mjesecima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CD4DA-A897-4228-883D-4782BE5D0B06}"/>
              </a:ext>
            </a:extLst>
          </p:cNvPr>
          <p:cNvSpPr txBox="1"/>
          <p:nvPr/>
        </p:nvSpPr>
        <p:spPr>
          <a:xfrm>
            <a:off x="395536" y="980728"/>
            <a:ext cx="5727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Ukupno je u 2023. godini za Muzeje Hrvatskog zagorja prikupljeno </a:t>
            </a:r>
            <a:r>
              <a:rPr lang="hr-H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1758 objava</a:t>
            </a:r>
            <a:r>
              <a:rPr lang="hr-HR" sz="1200" dirty="0"/>
              <a:t>.</a:t>
            </a:r>
          </a:p>
          <a:p>
            <a:r>
              <a:rPr lang="hr-HR" sz="1200" dirty="0"/>
              <a:t>Slika prikazuje koliko je objava zabilježeno u svakom mjesecu. </a:t>
            </a:r>
          </a:p>
          <a:p>
            <a:r>
              <a:rPr lang="hr-HR" sz="1200" dirty="0"/>
              <a:t>Najviše ih je bilo u rujnu (264 objave), a najmanje u prosincu (94 objave).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25B0FF-C640-446F-A120-650DE9E6E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710367"/>
              </p:ext>
            </p:extLst>
          </p:nvPr>
        </p:nvGraphicFramePr>
        <p:xfrm>
          <a:off x="827584" y="2132856"/>
          <a:ext cx="5727850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A004-BCD2-44D4-BC02-D0252D05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4672"/>
            <a:ext cx="6347713" cy="371128"/>
          </a:xfrm>
        </p:spPr>
        <p:txBody>
          <a:bodyPr>
            <a:normAutofit/>
          </a:bodyPr>
          <a:lstStyle/>
          <a:p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Objave po vrsti medija i mediji koji su najviše objavljivali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A692B-2A89-46D3-9160-3F2574E397E4}"/>
              </a:ext>
            </a:extLst>
          </p:cNvPr>
          <p:cNvSpPr txBox="1"/>
          <p:nvPr/>
        </p:nvSpPr>
        <p:spPr>
          <a:xfrm>
            <a:off x="4716016" y="1030129"/>
            <a:ext cx="2520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Od ukupno 1758 prikupljenih objava1252 su zabilježene na internetskim portalima, što čini udio od 71%, a 506 objava u tiskanim medijima, 29%.</a:t>
            </a:r>
          </a:p>
          <a:p>
            <a:endParaRPr lang="hr-HR" sz="1200" dirty="0"/>
          </a:p>
          <a:p>
            <a:r>
              <a:rPr lang="hr-HR" sz="1200" dirty="0"/>
              <a:t>Mediji koji su u 2023. godini najviše objavljivali su portali zagorje.com (237 objava) i zagorje-international.hr (203 objave).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16F39A-2C90-48E2-A580-DE07C5C75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61131"/>
              </p:ext>
            </p:extLst>
          </p:nvPr>
        </p:nvGraphicFramePr>
        <p:xfrm>
          <a:off x="312520" y="920008"/>
          <a:ext cx="4115465" cy="240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675258-64B2-4B7D-805E-227A088FA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47867"/>
              </p:ext>
            </p:extLst>
          </p:nvPr>
        </p:nvGraphicFramePr>
        <p:xfrm>
          <a:off x="1547664" y="3567726"/>
          <a:ext cx="4680520" cy="297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3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" name="TextBox 14"/>
          <p:cNvSpPr txBox="1">
            <a:spLocks noChangeArrowheads="1"/>
          </p:cNvSpPr>
          <p:nvPr/>
        </p:nvSpPr>
        <p:spPr bwMode="auto">
          <a:xfrm>
            <a:off x="323528" y="260648"/>
            <a:ext cx="7056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hr-HR" altLang="sr-Latn-R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Doseg medija koji su najviše objavljivali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48CF6A-DCDC-2145-DF58-467288F3B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012338"/>
              </p:ext>
            </p:extLst>
          </p:nvPr>
        </p:nvGraphicFramePr>
        <p:xfrm>
          <a:off x="107504" y="1268760"/>
          <a:ext cx="88569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437" y="69549"/>
            <a:ext cx="2612347" cy="360040"/>
          </a:xfrm>
        </p:spPr>
        <p:txBody>
          <a:bodyPr>
            <a:no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Kolaž objava - izbor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4E2DE-06A7-462F-2CF5-E2DCAADD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" y="3117144"/>
            <a:ext cx="2675947" cy="3636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F0938-38C6-6BAD-CC92-2875B2EB5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95" y="4673106"/>
            <a:ext cx="3592258" cy="2113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7A9E4-F7D9-D632-172C-343C4526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" y="409968"/>
            <a:ext cx="2565331" cy="353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5F888-E398-C3BB-E07B-0DEA443D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53" y="85574"/>
            <a:ext cx="2387510" cy="3097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ECF53C-46B7-5FB3-4FB2-BA869B567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08" y="59055"/>
            <a:ext cx="2637445" cy="4628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74F43C-0A48-0820-24B6-3A1624C35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94" y="3453934"/>
            <a:ext cx="2772528" cy="3330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2F968-EA0A-D19A-2111-F757ED6DC8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084">
            <a:off x="4375354" y="2290674"/>
            <a:ext cx="2289954" cy="3330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FC79AA-D930-0B47-21BE-E37AFD8CB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4183"/>
            <a:ext cx="2053503" cy="2033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00E597-384A-B1DE-B728-462DD30652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645">
            <a:off x="2308781" y="1706920"/>
            <a:ext cx="2731960" cy="1968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08FCD9-1B4D-D64F-464D-C1C2B48E6A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04" y="3321216"/>
            <a:ext cx="3548378" cy="15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8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024687" cy="503337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Komercijalna vrijednost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0130A-FD58-4947-93F2-CB67BE5E79AD}"/>
              </a:ext>
            </a:extLst>
          </p:cNvPr>
          <p:cNvSpPr txBox="1"/>
          <p:nvPr/>
        </p:nvSpPr>
        <p:spPr>
          <a:xfrm>
            <a:off x="1691680" y="5085184"/>
            <a:ext cx="384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+mn-lt"/>
              </a:rPr>
              <a:t>Komercijalna vrijednost ukupno za Muzeje Hrvatskog zagorja iznosi: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874.842,00 €</a:t>
            </a:r>
            <a:r>
              <a:rPr lang="en-US" sz="1400" b="1" dirty="0"/>
              <a:t> </a:t>
            </a:r>
            <a:endParaRPr lang="hr-H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FFB395-A397-3E85-A0B4-879E60149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716246"/>
              </p:ext>
            </p:extLst>
          </p:nvPr>
        </p:nvGraphicFramePr>
        <p:xfrm>
          <a:off x="899592" y="1249596"/>
          <a:ext cx="6264696" cy="347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262403-1DA7-A11A-C297-DE5ACDDED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68621"/>
              </p:ext>
            </p:extLst>
          </p:nvPr>
        </p:nvGraphicFramePr>
        <p:xfrm>
          <a:off x="515593" y="764704"/>
          <a:ext cx="3840384" cy="41660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01125">
                  <a:extLst>
                    <a:ext uri="{9D8B030D-6E8A-4147-A177-3AD203B41FA5}">
                      <a16:colId xmlns:a16="http://schemas.microsoft.com/office/drawing/2014/main" val="3956404663"/>
                    </a:ext>
                  </a:extLst>
                </a:gridCol>
                <a:gridCol w="684803">
                  <a:extLst>
                    <a:ext uri="{9D8B030D-6E8A-4147-A177-3AD203B41FA5}">
                      <a16:colId xmlns:a16="http://schemas.microsoft.com/office/drawing/2014/main" val="1123753982"/>
                    </a:ext>
                  </a:extLst>
                </a:gridCol>
                <a:gridCol w="821763">
                  <a:extLst>
                    <a:ext uri="{9D8B030D-6E8A-4147-A177-3AD203B41FA5}">
                      <a16:colId xmlns:a16="http://schemas.microsoft.com/office/drawing/2014/main" val="1188406956"/>
                    </a:ext>
                  </a:extLst>
                </a:gridCol>
                <a:gridCol w="1032693">
                  <a:extLst>
                    <a:ext uri="{9D8B030D-6E8A-4147-A177-3AD203B41FA5}">
                      <a16:colId xmlns:a16="http://schemas.microsoft.com/office/drawing/2014/main" val="2168326697"/>
                    </a:ext>
                  </a:extLst>
                </a:gridCol>
              </a:tblGrid>
              <a:tr h="26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Tiskani mediji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Površina u cm²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Komercijalna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408340007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21790,67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114.619,00 €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020869961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Kajkavske kronike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34721,74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77.421,00 €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54840353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13267,69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61.429,00 €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841967618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60051,22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54.046,00 €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988707276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7918,69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43.790,00 €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997060129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Diplomacy &amp; Commerce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7841,6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20.310,00 €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096002088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7382,69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18.088,00 €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853289299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28435,6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17.974,00 €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773403038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1890,75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14.048,00 €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144411104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20329,64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11.994,00 €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93055101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3697,29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10.685,00 €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751457582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Motorevija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3410,68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7.810,00 €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065054937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Grazia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1585,58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7.484,00 €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1516285102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5673,55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6.808,00 €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436948629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Gloria 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1120,57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6.701,00 €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1682534761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Zagreb moj grad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1797,89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5.717,00 €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1893996327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3291,53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5.497,00 €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621030487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2353,28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1177524355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4331,13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4.331,00 €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481145704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3620,7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3.910,00 €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158076142"/>
                  </a:ext>
                </a:extLst>
              </a:tr>
              <a:tr h="2635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1897,5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3.605,00 €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4007312695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961,18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426320731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10330,5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772254373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2786,82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361234087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Jet set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523,76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2.320,00 €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38169814"/>
                  </a:ext>
                </a:extLst>
              </a:tr>
              <a:tr h="1456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Varaždinske vijesti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2159,55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2.138,00 €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7780420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48AB00-3657-46A4-61B4-D4707C0E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76034"/>
              </p:ext>
            </p:extLst>
          </p:nvPr>
        </p:nvGraphicFramePr>
        <p:xfrm>
          <a:off x="4788023" y="859606"/>
          <a:ext cx="3840384" cy="40711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954474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39867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24172850"/>
                    </a:ext>
                  </a:extLst>
                </a:gridCol>
                <a:gridCol w="1032073">
                  <a:extLst>
                    <a:ext uri="{9D8B030D-6E8A-4147-A177-3AD203B41FA5}">
                      <a16:colId xmlns:a16="http://schemas.microsoft.com/office/drawing/2014/main" val="2571311616"/>
                    </a:ext>
                  </a:extLst>
                </a:gridCol>
              </a:tblGrid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Novosti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751,02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2.088,00 €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655595029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koncila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1584,13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086155677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Poslovni dnevnik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437,59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1.676,00 €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698015774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Ljepota i zdravlje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582,11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1.618,00 €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124722925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Croatia Inflight magazine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410947504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Karlovački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1965,34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452058288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Slobodna Dalmacija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223,58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941,00 €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285045361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Turizam 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591,41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092335187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Podravine i Prigorja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1932,4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502529598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660,34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644318815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727,85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488,00 €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550224192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2909,93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264231950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Posavska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747,4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614515657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Next 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2557,63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960577175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grada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367,87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437089125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Universitas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1815,42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458688906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Prigorski kaj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699,7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517960424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335,97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670171207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Vukovarske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399,03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997287492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Svijet kulture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79429339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Najbolji gradovi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542,51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80768872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 Voce del Popolo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97,53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827094565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Reporter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228,83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052882684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Krčki val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195,82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371950826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Dubrovački vjesnik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55,43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583399074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Zaprešić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271,51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200742913"/>
                  </a:ext>
                </a:extLst>
              </a:tr>
              <a:tr h="14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506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274156,96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530.148,00 €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26702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4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F0F4DC-17D5-A553-2D07-1369E8524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10430"/>
              </p:ext>
            </p:extLst>
          </p:nvPr>
        </p:nvGraphicFramePr>
        <p:xfrm>
          <a:off x="949225" y="194103"/>
          <a:ext cx="3456384" cy="64310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10769">
                  <a:extLst>
                    <a:ext uri="{9D8B030D-6E8A-4147-A177-3AD203B41FA5}">
                      <a16:colId xmlns:a16="http://schemas.microsoft.com/office/drawing/2014/main" val="3240286557"/>
                    </a:ext>
                  </a:extLst>
                </a:gridCol>
                <a:gridCol w="775923">
                  <a:extLst>
                    <a:ext uri="{9D8B030D-6E8A-4147-A177-3AD203B41FA5}">
                      <a16:colId xmlns:a16="http://schemas.microsoft.com/office/drawing/2014/main" val="2497038460"/>
                    </a:ext>
                  </a:extLst>
                </a:gridCol>
                <a:gridCol w="1269692">
                  <a:extLst>
                    <a:ext uri="{9D8B030D-6E8A-4147-A177-3AD203B41FA5}">
                      <a16:colId xmlns:a16="http://schemas.microsoft.com/office/drawing/2014/main" val="283636350"/>
                    </a:ext>
                  </a:extLst>
                </a:gridCol>
              </a:tblGrid>
              <a:tr h="147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Internetski portali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Komercijalna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150486638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37.768,00 €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80551251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32.350,00 €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917308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26.519,00 €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65291762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25.498,00 €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218314214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19.124,00 €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689654334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18.991,00 €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0804976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17.530,00 €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5532646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11.687,00 €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8499562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9.495,00 €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70620560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7.968,00 €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196734990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6.640,00 €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83123397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5.976,00 €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69307501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www.zimo.dnevnik.hr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5.312,00 €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63678580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5.309,00 €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49597240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3.984,00 €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98621207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3.506,00 €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12662864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3.320,00 €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77228133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3.187,00 €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33905372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66927590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2.868,00 €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289165786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2.709,00 €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55318977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4123922391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www.punkufer.dnevnik.hr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39455116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2.244,00 €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197151697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2.231,00 €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628273154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2436712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www.gloria.hr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874997301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086328034"/>
                  </a:ext>
                </a:extLst>
              </a:tr>
              <a:tr h="2026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www.dubrovacki.slobodnadalmacija.hr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26246565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www.emedjimurje.net.hr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71180752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743498090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399238862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8467704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28141386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1.753,00 €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12270682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84349742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1.434,00 €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13016822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1.394,00 €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762273678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24644851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www.turizmoteka.hr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883408437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566567407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49143637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00916344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64104206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799639699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www.film-mag.net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323829645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www.istra24.hr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3819407813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www.torpedo.media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956,00 €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1515701711"/>
                  </a:ext>
                </a:extLst>
              </a:tr>
              <a:tr h="11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956,00 €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" marR="3820" marT="3820" marB="0" anchor="b"/>
                </a:tc>
                <a:extLst>
                  <a:ext uri="{0D108BD9-81ED-4DB2-BD59-A6C34878D82A}">
                    <a16:rowId xmlns:a16="http://schemas.microsoft.com/office/drawing/2014/main" val="26217272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9DA160-BF06-F7EF-64E0-FF1BD6D18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10545"/>
              </p:ext>
            </p:extLst>
          </p:nvPr>
        </p:nvGraphicFramePr>
        <p:xfrm>
          <a:off x="4860032" y="335092"/>
          <a:ext cx="3456384" cy="6290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62535">
                  <a:extLst>
                    <a:ext uri="{9D8B030D-6E8A-4147-A177-3AD203B41FA5}">
                      <a16:colId xmlns:a16="http://schemas.microsoft.com/office/drawing/2014/main" val="32443281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2643918"/>
                    </a:ext>
                  </a:extLst>
                </a:gridCol>
                <a:gridCol w="1273769">
                  <a:extLst>
                    <a:ext uri="{9D8B030D-6E8A-4147-A177-3AD203B41FA5}">
                      <a16:colId xmlns:a16="http://schemas.microsoft.com/office/drawing/2014/main" val="1139380388"/>
                    </a:ext>
                  </a:extLst>
                </a:gridCol>
              </a:tblGrid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67934611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www.belizagrebgrad.com.hr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840431070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408773208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17620949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www.dubrovackidnevnik.net.hr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508946754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www.fashion.hr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660669148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867934027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www.sib.net.hr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497974762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www.zena.rtl.hr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170199708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www.cityportal.hr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38849266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www.dugoselo.info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15093338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www.radiomegaton.hr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62857276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990902607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3810906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www.057info.hr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611,00 €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540471955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www.totallyglamourous.com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791419094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www.wishmama.hr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583649841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www.diva.vecernji.hr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575,00 €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067975955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616079923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www.buro247.hr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702711273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20649735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www.evarazdin.hr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40347057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www.menu.hr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368164014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www.soundguardian.com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45964894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www.grazia.hr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35064324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www.hellomagazin.hr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533836560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www.ljepotaizdravlje.hr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792298048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www.roditelji.story.hr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96701451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www.sensa.story.hr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796786352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www.antenazadar.hr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155923947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www.burin.hr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574446663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www.fama.com.hr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52590450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17125007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www.gradonacelnik.hr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125413903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www.hr.bloombergadria.com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977673031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www.kanal-ri.hr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716224681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482995513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401691064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www.ravnododna.com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613024775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601355528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www.totalinfo.hr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313031192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www.zenskirecenziraj.com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259829613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www.zgexpress.net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472387058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166499359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559406721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www.vidi.hr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359,00 €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57733513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www.agroklub.com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9864471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www.ictbusiness.info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4113725896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453120109"/>
                  </a:ext>
                </a:extLst>
              </a:tr>
              <a:tr h="12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www.otvoreno.hr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332,00 €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1" marR="3881" marT="3881" marB="0" anchor="b"/>
                </a:tc>
                <a:extLst>
                  <a:ext uri="{0D108BD9-81ED-4DB2-BD59-A6C34878D82A}">
                    <a16:rowId xmlns:a16="http://schemas.microsoft.com/office/drawing/2014/main" val="281150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343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1864</TotalTime>
  <Words>6299</Words>
  <Application>Microsoft Office PowerPoint</Application>
  <PresentationFormat>On-screen Show (4:3)</PresentationFormat>
  <Paragraphs>2429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Trebuchet MS</vt:lpstr>
      <vt:lpstr>Wingdings</vt:lpstr>
      <vt:lpstr>Wingdings 3</vt:lpstr>
      <vt:lpstr>Facet</vt:lpstr>
      <vt:lpstr>PowerPoint Presentation</vt:lpstr>
      <vt:lpstr>Uvod</vt:lpstr>
      <vt:lpstr>Ukupan broj objava i objave po mjesecima</vt:lpstr>
      <vt:lpstr>Objave po vrsti medija i mediji koji su najviše objavljivali</vt:lpstr>
      <vt:lpstr>PowerPoint Presentation</vt:lpstr>
      <vt:lpstr>Kolaž objava - izbor</vt:lpstr>
      <vt:lpstr>Komercijalna vrijednost</vt:lpstr>
      <vt:lpstr>PowerPoint Presentation</vt:lpstr>
      <vt:lpstr>PowerPoint Presentation</vt:lpstr>
      <vt:lpstr>PowerPoint Presentation</vt:lpstr>
      <vt:lpstr>Broj objava za subjekte pregleda</vt:lpstr>
      <vt:lpstr>Dvor Veliki Tabor</vt:lpstr>
      <vt:lpstr>PowerPoint Presentation</vt:lpstr>
      <vt:lpstr>PowerPoint Presentation</vt:lpstr>
      <vt:lpstr>Galerija Antuna Augustinčića</vt:lpstr>
      <vt:lpstr>Muzej krapinskih neandertalaca</vt:lpstr>
      <vt:lpstr>PowerPoint Presentation</vt:lpstr>
      <vt:lpstr>Muzej seljačkih buna</vt:lpstr>
      <vt:lpstr>PowerPoint Presentation</vt:lpstr>
      <vt:lpstr>Muzej „Staro selo” Kumrovec</vt:lpstr>
      <vt:lpstr>Komercijalna vrijednost svih subjekata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Nikolina Hodak</dc:creator>
  <cp:lastModifiedBy>Ines Kovačić</cp:lastModifiedBy>
  <cp:revision>201</cp:revision>
  <cp:lastPrinted>2019-05-14T07:34:07Z</cp:lastPrinted>
  <dcterms:created xsi:type="dcterms:W3CDTF">2017-07-12T09:52:19Z</dcterms:created>
  <dcterms:modified xsi:type="dcterms:W3CDTF">2024-01-08T09:43:22Z</dcterms:modified>
</cp:coreProperties>
</file>